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5"/>
  </p:notesMasterIdLst>
  <p:handoutMasterIdLst>
    <p:handoutMasterId r:id="rId16"/>
  </p:handoutMasterIdLst>
  <p:sldIdLst>
    <p:sldId id="256" r:id="rId5"/>
    <p:sldId id="277" r:id="rId6"/>
    <p:sldId id="297" r:id="rId7"/>
    <p:sldId id="298" r:id="rId8"/>
    <p:sldId id="299" r:id="rId9"/>
    <p:sldId id="266" r:id="rId10"/>
    <p:sldId id="261" r:id="rId11"/>
    <p:sldId id="258" r:id="rId12"/>
    <p:sldId id="262"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40"/>
    <a:srgbClr val="4A4A49"/>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1176" autoAdjust="0"/>
  </p:normalViewPr>
  <p:slideViewPr>
    <p:cSldViewPr snapToGrid="0">
      <p:cViewPr varScale="1">
        <p:scale>
          <a:sx n="74" d="100"/>
          <a:sy n="74" d="100"/>
        </p:scale>
        <p:origin x="837" y="5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9/4/2021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54397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801743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BOOK-IT</a:t>
            </a:r>
            <a:endParaRPr lang="en-US" dirty="0"/>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BOOK-IT</a:t>
            </a:r>
            <a:endParaRPr lang="en-US" dirty="0"/>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2021</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BOOK-IT</a:t>
            </a:r>
            <a:endParaRPr lang="en-US" dirty="0"/>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2021</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BOOK-IT</a:t>
            </a:r>
            <a:endParaRPr lang="en-US" dirty="0"/>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2021</a:t>
            </a:r>
            <a:endParaRPr lang="en-US" dirty="0"/>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BOOK-IT</a:t>
            </a:r>
            <a:endParaRPr lang="en-US" dirty="0"/>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2021</a:t>
            </a:r>
            <a:endParaRPr lang="en-US" dirty="0"/>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BOOK-IT</a:t>
            </a:r>
            <a:endParaRPr lang="en-US" dirty="0"/>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2021</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BOOK-IT</a:t>
            </a:r>
            <a:endParaRPr lang="en-US" dirty="0"/>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2021</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BOOK-IT</a:t>
            </a:r>
            <a:endParaRPr lang="en-US" dirty="0"/>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figma.com/proto/yrxmhWjEtuPiu4lwg674oW/BOOK-IT?page-id=0%3A1&amp;node-id=33%3A885&amp;viewport=241%2C48%2C0.15&amp;scaling=scale-down&amp;starting-point-node-id=33%3A88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solidFill>
                  <a:srgbClr val="FF4040"/>
                </a:solidFill>
                <a:latin typeface="Nunito Sans" panose="00000500000000000000" pitchFamily="2" charset="0"/>
              </a:rPr>
              <a:t>Book-it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solidFill>
                  <a:srgbClr val="4A4A49"/>
                </a:solidFill>
              </a:rPr>
              <a:t>Stephanie Chua for </a:t>
            </a:r>
            <a:r>
              <a:rPr lang="en-US" dirty="0">
                <a:solidFill>
                  <a:srgbClr val="FF4040"/>
                </a:solidFill>
              </a:rPr>
              <a:t>OCBC Cinemas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025718" y="2932491"/>
            <a:ext cx="2778579" cy="560304"/>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025718" y="3492795"/>
            <a:ext cx="2778579" cy="2319670"/>
          </a:xfrm>
        </p:spPr>
        <p:txBody>
          <a:bodyPr>
            <a:normAutofit/>
          </a:bodyPr>
          <a:lstStyle/>
          <a:p>
            <a:r>
              <a:rPr lang="en-US" dirty="0"/>
              <a:t>Stephanie Chua</a:t>
            </a:r>
          </a:p>
          <a:p>
            <a:r>
              <a:rPr lang="en-US" dirty="0"/>
              <a:t>+65 9741 7109</a:t>
            </a:r>
          </a:p>
          <a:p>
            <a:r>
              <a:rPr lang="en-US" dirty="0"/>
              <a:t>csq.stephanie@gmail.com</a:t>
            </a:r>
          </a:p>
          <a:p>
            <a:r>
              <a:rPr lang="en-US" dirty="0" err="1"/>
              <a:t>Github</a:t>
            </a:r>
            <a:r>
              <a:rPr lang="en-US" dirty="0"/>
              <a:t>: @cotldus</a:t>
            </a:r>
          </a:p>
          <a:p>
            <a:r>
              <a:rPr lang="en-US" dirty="0"/>
              <a:t>LinkedIn: in/</a:t>
            </a:r>
            <a:r>
              <a:rPr lang="en-US" dirty="0" err="1"/>
              <a:t>chuastephanie</a:t>
            </a:r>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BOOK-IT</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10</a:t>
            </a:fld>
            <a:endParaRPr lang="en-US" dirty="0"/>
          </a:p>
        </p:txBody>
      </p:sp>
      <p:pic>
        <p:nvPicPr>
          <p:cNvPr id="9" name="Picture 8" descr="A person smiling for the camera&#10;&#10;Description automatically generated with low confidence">
            <a:extLst>
              <a:ext uri="{FF2B5EF4-FFF2-40B4-BE49-F238E27FC236}">
                <a16:creationId xmlns:a16="http://schemas.microsoft.com/office/drawing/2014/main" id="{9B2B8282-7989-41AA-AB9C-EA8CE51CAEE4}"/>
              </a:ext>
            </a:extLst>
          </p:cNvPr>
          <p:cNvPicPr>
            <a:picLocks noChangeAspect="1"/>
          </p:cNvPicPr>
          <p:nvPr/>
        </p:nvPicPr>
        <p:blipFill>
          <a:blip r:embed="rId2"/>
          <a:stretch>
            <a:fillRect/>
          </a:stretch>
        </p:blipFill>
        <p:spPr>
          <a:xfrm>
            <a:off x="5483272" y="1084755"/>
            <a:ext cx="1654672" cy="1567584"/>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41470" y="1296891"/>
            <a:ext cx="3171825" cy="1325563"/>
          </a:xfrm>
        </p:spPr>
        <p:txBody>
          <a:bodyPr/>
          <a:lstStyle/>
          <a:p>
            <a:r>
              <a:rPr lang="en-ZA" dirty="0">
                <a:solidFill>
                  <a:srgbClr val="FF4040"/>
                </a:solidFill>
              </a:rPr>
              <a:t>Book-it</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500" y="2622454"/>
            <a:ext cx="3171825" cy="1212355"/>
          </a:xfrm>
        </p:spPr>
        <p:txBody>
          <a:bodyPr>
            <a:normAutofit/>
          </a:bodyPr>
          <a:lstStyle/>
          <a:p>
            <a:r>
              <a:rPr lang="en-US" dirty="0"/>
              <a:t>BOOK-IT is a mobile app that enables consumers to book movie tickets on the go. It is designed exclusively for OCBC cinemas.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2021</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a:t>BOOK-IT</a:t>
            </a:r>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BOOK-IT</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881683"/>
            <a:ext cx="9920400" cy="528400"/>
          </a:xfrm>
          <a:prstGeom prst="rect">
            <a:avLst/>
          </a:prstGeom>
        </p:spPr>
        <p:txBody>
          <a:bodyPr spcFirstLastPara="1" vert="horz" wrap="square" lIns="0" tIns="0" rIns="0" bIns="0" rtlCol="0" anchor="b" anchorCtr="0">
            <a:noAutofit/>
          </a:bodyPr>
          <a:lstStyle/>
          <a:p>
            <a:r>
              <a:rPr lang="en-GB" dirty="0"/>
              <a:t>Customer </a:t>
            </a:r>
            <a:r>
              <a:rPr lang="en-GB" dirty="0">
                <a:solidFill>
                  <a:srgbClr val="4A4A49"/>
                </a:solidFill>
              </a:rPr>
              <a:t>journey: before booking</a:t>
            </a:r>
            <a:endParaRPr dirty="0">
              <a:solidFill>
                <a:srgbClr val="4A4A49"/>
              </a:solidFill>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8948" y="2317034"/>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3</a:t>
              </a:r>
              <a:endParaRPr sz="800" dirty="0">
                <a:solidFill>
                  <a:schemeClr val="dk2"/>
                </a:solidFill>
                <a:ea typeface="Barlow"/>
                <a:cs typeface="Barlow"/>
                <a:sym typeface="Barlow"/>
              </a:endParaRPr>
            </a:p>
          </p:txBody>
        </p:sp>
      </p:grpSp>
      <p:sp>
        <p:nvSpPr>
          <p:cNvPr id="48" name="Google Shape;156;p22">
            <a:extLst>
              <a:ext uri="{FF2B5EF4-FFF2-40B4-BE49-F238E27FC236}">
                <a16:creationId xmlns:a16="http://schemas.microsoft.com/office/drawing/2014/main" id="{DC3BDD0E-7D1B-4CD8-B719-BA6C26C2BCD7}"/>
              </a:ext>
            </a:extLst>
          </p:cNvPr>
          <p:cNvSpPr txBox="1"/>
          <p:nvPr/>
        </p:nvSpPr>
        <p:spPr>
          <a:xfrm>
            <a:off x="2304327" y="5173450"/>
            <a:ext cx="1715200" cy="711200"/>
          </a:xfrm>
          <a:prstGeom prst="rect">
            <a:avLst/>
          </a:prstGeom>
          <a:noFill/>
          <a:ln>
            <a:noFill/>
          </a:ln>
        </p:spPr>
        <p:txBody>
          <a:bodyPr spcFirstLastPara="1" wrap="square" lIns="0" tIns="0" rIns="0" bIns="0" anchor="t" anchorCtr="0">
            <a:noAutofit/>
          </a:bodyPr>
          <a:lstStyle/>
          <a:p>
            <a:r>
              <a:rPr lang="en-US" sz="1200" b="1" dirty="0">
                <a:solidFill>
                  <a:srgbClr val="FF4040"/>
                </a:solidFill>
                <a:ea typeface="Barlow"/>
                <a:cs typeface="Barlow"/>
                <a:sym typeface="Barlow"/>
              </a:rPr>
              <a:t>Theatre apps:</a:t>
            </a:r>
            <a:r>
              <a:rPr lang="en-US" sz="1200" dirty="0">
                <a:solidFill>
                  <a:schemeClr val="dk2"/>
                </a:solidFill>
                <a:ea typeface="Barlow"/>
                <a:cs typeface="Barlow"/>
                <a:sym typeface="Barlow"/>
              </a:rPr>
              <a:t> only summary seen, no trailer; Switches to YouTube.</a:t>
            </a:r>
            <a:endParaRPr sz="1200" dirty="0">
              <a:solidFill>
                <a:schemeClr val="dk2"/>
              </a:solidFill>
              <a:ea typeface="Barlow"/>
              <a:cs typeface="Barlow"/>
              <a:sym typeface="Barlow"/>
            </a:endParaRPr>
          </a:p>
          <a:p>
            <a:pPr algn="ctr"/>
            <a:endParaRPr sz="1200" dirty="0">
              <a:solidFill>
                <a:schemeClr val="dk2"/>
              </a:solidFill>
              <a:ea typeface="Barlow"/>
              <a:cs typeface="Barlow"/>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54151" y="2380279"/>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1</a:t>
              </a:r>
              <a:endParaRPr sz="800" dirty="0">
                <a:solidFill>
                  <a:schemeClr val="dk2"/>
                </a:solidFill>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6365" y="4856432"/>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2</a:t>
              </a:r>
              <a:endParaRPr sz="800" dirty="0">
                <a:solidFill>
                  <a:schemeClr val="dk2"/>
                </a:solidFill>
                <a:ea typeface="Barlow"/>
                <a:cs typeface="Barlow"/>
                <a:sym typeface="Barlow"/>
              </a:endParaRPr>
            </a:p>
          </p:txBody>
        </p:sp>
      </p:gr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8" y="2279887"/>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ea typeface="Barlow"/>
                  <a:cs typeface="Barlow"/>
                  <a:sym typeface="Barlow"/>
                </a:rPr>
                <a:t>5</a:t>
              </a:r>
              <a:endParaRPr sz="800" dirty="0">
                <a:solidFill>
                  <a:schemeClr val="dk2"/>
                </a:solidFill>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43933" y="1926130"/>
            <a:ext cx="2180962" cy="442117"/>
          </a:xfrm>
          <a:prstGeom prst="rect">
            <a:avLst/>
          </a:prstGeom>
          <a:noFill/>
          <a:ln>
            <a:noFill/>
          </a:ln>
        </p:spPr>
        <p:txBody>
          <a:bodyPr spcFirstLastPara="1" wrap="square" lIns="0" tIns="0" rIns="0" bIns="0" anchor="b" anchorCtr="0">
            <a:noAutofit/>
          </a:bodyPr>
          <a:lstStyle/>
          <a:p>
            <a:r>
              <a:rPr lang="en-GB" sz="1200" b="1" dirty="0">
                <a:solidFill>
                  <a:srgbClr val="FF4040"/>
                </a:solidFill>
                <a:ea typeface="Barlow"/>
                <a:cs typeface="Barlow"/>
                <a:sym typeface="Barlow"/>
              </a:rPr>
              <a:t>User reviews</a:t>
            </a:r>
            <a:r>
              <a:rPr lang="en-GB" sz="1200" dirty="0">
                <a:solidFill>
                  <a:srgbClr val="4A4A49"/>
                </a:solidFill>
                <a:ea typeface="Barlow"/>
                <a:cs typeface="Barlow"/>
                <a:sym typeface="Barlow"/>
              </a:rPr>
              <a:t>:  Limited compared to Rotten Tomatoes, </a:t>
            </a:r>
          </a:p>
          <a:p>
            <a:r>
              <a:rPr lang="en-GB" sz="1200" dirty="0">
                <a:solidFill>
                  <a:srgbClr val="4A4A49"/>
                </a:solidFill>
                <a:ea typeface="Barlow"/>
                <a:cs typeface="Barlow"/>
                <a:sym typeface="Barlow"/>
              </a:rPr>
              <a:t>exits to Rotten Tomatoes</a:t>
            </a:r>
            <a:endParaRPr sz="1200" dirty="0">
              <a:solidFill>
                <a:srgbClr val="4A4A49"/>
              </a:solidFill>
              <a:ea typeface="Barlow"/>
              <a:cs typeface="Barlow"/>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862131"/>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ea typeface="Barlow"/>
                  <a:cs typeface="Barlow"/>
                  <a:sym typeface="Barlow"/>
                </a:rPr>
                <a:t>4</a:t>
              </a:r>
              <a:endParaRPr sz="800">
                <a:solidFill>
                  <a:schemeClr val="dk2"/>
                </a:solidFill>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1235400" y="1951712"/>
            <a:ext cx="1948800" cy="572400"/>
          </a:xfrm>
          <a:prstGeom prst="rect">
            <a:avLst/>
          </a:prstGeom>
          <a:noFill/>
          <a:ln>
            <a:noFill/>
          </a:ln>
        </p:spPr>
        <p:txBody>
          <a:bodyPr spcFirstLastPara="1" wrap="square" lIns="0" tIns="0" rIns="0" bIns="0" anchor="b" anchorCtr="0">
            <a:noAutofit/>
          </a:bodyPr>
          <a:lstStyle/>
          <a:p>
            <a:r>
              <a:rPr lang="en-US" sz="1200" b="1" dirty="0">
                <a:solidFill>
                  <a:srgbClr val="FF4040"/>
                </a:solidFill>
                <a:ea typeface="Barlow"/>
                <a:cs typeface="Barlow"/>
                <a:sym typeface="Barlow"/>
              </a:rPr>
              <a:t>Finding</a:t>
            </a:r>
            <a:r>
              <a:rPr lang="en-US" sz="1200" b="1" dirty="0">
                <a:solidFill>
                  <a:schemeClr val="accent4"/>
                </a:solidFill>
                <a:ea typeface="Barlow"/>
                <a:cs typeface="Barlow"/>
                <a:sym typeface="Barlow"/>
              </a:rPr>
              <a:t> </a:t>
            </a:r>
            <a:r>
              <a:rPr lang="en-US" sz="1200" dirty="0">
                <a:solidFill>
                  <a:srgbClr val="4A4A49"/>
                </a:solidFill>
                <a:ea typeface="Barlow"/>
                <a:cs typeface="Barlow"/>
                <a:sym typeface="Barlow"/>
              </a:rPr>
              <a:t>out about movie</a:t>
            </a:r>
          </a:p>
          <a:p>
            <a:r>
              <a:rPr lang="en-US" sz="1100" dirty="0">
                <a:solidFill>
                  <a:srgbClr val="4A4A49"/>
                </a:solidFill>
                <a:ea typeface="Barlow"/>
                <a:cs typeface="Barlow"/>
                <a:sym typeface="Barlow"/>
              </a:rPr>
              <a:t>Through social media and word of mouth.</a:t>
            </a:r>
          </a:p>
        </p:txBody>
      </p:sp>
      <p:sp>
        <p:nvSpPr>
          <p:cNvPr id="30" name="Google Shape;155;p22">
            <a:extLst>
              <a:ext uri="{FF2B5EF4-FFF2-40B4-BE49-F238E27FC236}">
                <a16:creationId xmlns:a16="http://schemas.microsoft.com/office/drawing/2014/main" id="{75A3FE24-9D22-4F96-B1CB-E32BDA5927AD}"/>
              </a:ext>
            </a:extLst>
          </p:cNvPr>
          <p:cNvSpPr txBox="1"/>
          <p:nvPr/>
        </p:nvSpPr>
        <p:spPr>
          <a:xfrm>
            <a:off x="8564994" y="1696304"/>
            <a:ext cx="1948800" cy="999574"/>
          </a:xfrm>
          <a:prstGeom prst="rect">
            <a:avLst/>
          </a:prstGeom>
          <a:noFill/>
          <a:ln>
            <a:noFill/>
          </a:ln>
        </p:spPr>
        <p:txBody>
          <a:bodyPr spcFirstLastPara="1" wrap="square" lIns="0" tIns="0" rIns="0" bIns="0" anchor="b" anchorCtr="0">
            <a:noAutofit/>
          </a:bodyPr>
          <a:lstStyle/>
          <a:p>
            <a:r>
              <a:rPr lang="en-GB" sz="1200" b="1" dirty="0">
                <a:solidFill>
                  <a:srgbClr val="FF4040"/>
                </a:solidFill>
                <a:ea typeface="Barlow"/>
                <a:cs typeface="Barlow"/>
                <a:sym typeface="Barlow"/>
              </a:rPr>
              <a:t>Collecting Real Tickets</a:t>
            </a:r>
            <a:r>
              <a:rPr lang="en-GB" sz="1200" b="1" dirty="0">
                <a:solidFill>
                  <a:schemeClr val="accent4"/>
                </a:solidFill>
                <a:ea typeface="Barlow"/>
                <a:cs typeface="Barlow"/>
                <a:sym typeface="Barlow"/>
              </a:rPr>
              <a:t> </a:t>
            </a:r>
            <a:r>
              <a:rPr lang="en-GB" sz="1200" dirty="0">
                <a:solidFill>
                  <a:srgbClr val="4A4A49"/>
                </a:solidFill>
                <a:ea typeface="Barlow"/>
                <a:cs typeface="Barlow"/>
                <a:sym typeface="Barlow"/>
              </a:rPr>
              <a:t>allow to look back at the time spent with friends and mobile tickets are ugly, decides to book in person.</a:t>
            </a:r>
            <a:endParaRPr sz="1200" b="1" dirty="0">
              <a:solidFill>
                <a:srgbClr val="4A4A49"/>
              </a:solidFill>
              <a:ea typeface="Barlow"/>
              <a:cs typeface="Barlow"/>
              <a:sym typeface="Barlow"/>
            </a:endParaRPr>
          </a:p>
        </p:txBody>
      </p:sp>
      <p:sp>
        <p:nvSpPr>
          <p:cNvPr id="31" name="Google Shape;155;p22">
            <a:extLst>
              <a:ext uri="{FF2B5EF4-FFF2-40B4-BE49-F238E27FC236}">
                <a16:creationId xmlns:a16="http://schemas.microsoft.com/office/drawing/2014/main" id="{68AFDF0A-7E79-4B9D-B8C8-B4BE6C326C56}"/>
              </a:ext>
            </a:extLst>
          </p:cNvPr>
          <p:cNvSpPr txBox="1"/>
          <p:nvPr/>
        </p:nvSpPr>
        <p:spPr>
          <a:xfrm>
            <a:off x="6418333" y="5467594"/>
            <a:ext cx="2065570" cy="548389"/>
          </a:xfrm>
          <a:prstGeom prst="rect">
            <a:avLst/>
          </a:prstGeom>
          <a:noFill/>
          <a:ln>
            <a:noFill/>
          </a:ln>
        </p:spPr>
        <p:txBody>
          <a:bodyPr spcFirstLastPara="1" wrap="square" lIns="0" tIns="0" rIns="0" bIns="0" anchor="b" anchorCtr="0">
            <a:noAutofit/>
          </a:bodyPr>
          <a:lstStyle/>
          <a:p>
            <a:r>
              <a:rPr lang="en-GB" sz="1200" b="1" dirty="0">
                <a:solidFill>
                  <a:srgbClr val="FF4040"/>
                </a:solidFill>
                <a:ea typeface="Barlow"/>
                <a:cs typeface="Barlow"/>
                <a:sym typeface="Barlow"/>
              </a:rPr>
              <a:t>Shares YouTube video</a:t>
            </a:r>
            <a:r>
              <a:rPr lang="en-GB" sz="1200" dirty="0">
                <a:solidFill>
                  <a:srgbClr val="4A4A49"/>
                </a:solidFill>
                <a:ea typeface="Barlow"/>
                <a:cs typeface="Barlow"/>
                <a:sym typeface="Barlow"/>
              </a:rPr>
              <a:t>: Gets friends/ family to join them to watch the movie</a:t>
            </a:r>
            <a:endParaRPr sz="1200" b="1" dirty="0">
              <a:solidFill>
                <a:srgbClr val="4A4A49"/>
              </a:solidFill>
              <a:ea typeface="Barlow"/>
              <a:cs typeface="Barlow"/>
              <a:sym typeface="Barlow"/>
            </a:endParaRPr>
          </a:p>
        </p:txBody>
      </p:sp>
    </p:spTree>
    <p:extLst>
      <p:ext uri="{BB962C8B-B14F-4D97-AF65-F5344CB8AC3E}">
        <p14:creationId xmlns:p14="http://schemas.microsoft.com/office/powerpoint/2010/main" val="249175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BOOK-IT</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
        <p:nvSpPr>
          <p:cNvPr id="32" name="Google Shape;140;p22">
            <a:extLst>
              <a:ext uri="{FF2B5EF4-FFF2-40B4-BE49-F238E27FC236}">
                <a16:creationId xmlns:a16="http://schemas.microsoft.com/office/drawing/2014/main" id="{5B733A8A-B70F-4634-88EF-8748666414A9}"/>
              </a:ext>
            </a:extLst>
          </p:cNvPr>
          <p:cNvSpPr txBox="1">
            <a:spLocks noGrp="1"/>
          </p:cNvSpPr>
          <p:nvPr>
            <p:ph type="title"/>
          </p:nvPr>
        </p:nvSpPr>
        <p:spPr>
          <a:xfrm>
            <a:off x="1161936" y="1025264"/>
            <a:ext cx="9920400" cy="410070"/>
          </a:xfrm>
          <a:prstGeom prst="rect">
            <a:avLst/>
          </a:prstGeom>
        </p:spPr>
        <p:txBody>
          <a:bodyPr spcFirstLastPara="1" vert="horz" wrap="square" lIns="0" tIns="0" rIns="0" bIns="0" rtlCol="0" anchor="b" anchorCtr="0">
            <a:noAutofit/>
          </a:bodyPr>
          <a:lstStyle/>
          <a:p>
            <a:r>
              <a:rPr lang="en-GB" dirty="0"/>
              <a:t>Customer </a:t>
            </a:r>
            <a:r>
              <a:rPr lang="en-GB" dirty="0">
                <a:solidFill>
                  <a:srgbClr val="4A4A49"/>
                </a:solidFill>
              </a:rPr>
              <a:t>journey: Booking process</a:t>
            </a:r>
            <a:endParaRPr dirty="0">
              <a:solidFill>
                <a:srgbClr val="4A4A49"/>
              </a:solidFill>
            </a:endParaRPr>
          </a:p>
        </p:txBody>
      </p:sp>
      <p:sp>
        <p:nvSpPr>
          <p:cNvPr id="33" name="Google Shape;141;p22">
            <a:extLst>
              <a:ext uri="{FF2B5EF4-FFF2-40B4-BE49-F238E27FC236}">
                <a16:creationId xmlns:a16="http://schemas.microsoft.com/office/drawing/2014/main" id="{10227007-0005-4F5D-8046-7341EBB2CE64}"/>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34" name="Google Shape;142;p22">
            <a:extLst>
              <a:ext uri="{FF2B5EF4-FFF2-40B4-BE49-F238E27FC236}">
                <a16:creationId xmlns:a16="http://schemas.microsoft.com/office/drawing/2014/main" id="{CA8095C4-FDF9-4522-8FC6-1C41F71A542C}"/>
              </a:ext>
            </a:extLst>
          </p:cNvPr>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38" name="Google Shape;146;p22">
            <a:extLst>
              <a:ext uri="{FF2B5EF4-FFF2-40B4-BE49-F238E27FC236}">
                <a16:creationId xmlns:a16="http://schemas.microsoft.com/office/drawing/2014/main" id="{60C45F34-5A42-44D0-A565-BA341E3CE169}"/>
              </a:ext>
            </a:extLst>
          </p:cNvPr>
          <p:cNvGrpSpPr/>
          <p:nvPr/>
        </p:nvGrpSpPr>
        <p:grpSpPr>
          <a:xfrm>
            <a:off x="5080790" y="2295829"/>
            <a:ext cx="631200" cy="631200"/>
            <a:chOff x="3814414" y="1703401"/>
            <a:chExt cx="473400" cy="473400"/>
          </a:xfrm>
        </p:grpSpPr>
        <p:sp>
          <p:nvSpPr>
            <p:cNvPr id="39" name="Google Shape;147;p22">
              <a:extLst>
                <a:ext uri="{FF2B5EF4-FFF2-40B4-BE49-F238E27FC236}">
                  <a16:creationId xmlns:a16="http://schemas.microsoft.com/office/drawing/2014/main" id="{7BBC0351-18D5-40C2-8043-1E1C20BD0B88}"/>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0" name="Google Shape;148;p22">
              <a:extLst>
                <a:ext uri="{FF2B5EF4-FFF2-40B4-BE49-F238E27FC236}">
                  <a16:creationId xmlns:a16="http://schemas.microsoft.com/office/drawing/2014/main" id="{08A33A92-12AB-437B-9D8D-AE1C039FDC63}"/>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3</a:t>
              </a:r>
              <a:endParaRPr sz="800" dirty="0">
                <a:solidFill>
                  <a:schemeClr val="dk2"/>
                </a:solidFill>
                <a:latin typeface="Barlow"/>
                <a:ea typeface="Barlow"/>
                <a:cs typeface="Barlow"/>
                <a:sym typeface="Barlow"/>
              </a:endParaRPr>
            </a:p>
          </p:txBody>
        </p:sp>
      </p:grpSp>
      <p:grpSp>
        <p:nvGrpSpPr>
          <p:cNvPr id="41" name="Google Shape;149;p22">
            <a:extLst>
              <a:ext uri="{FF2B5EF4-FFF2-40B4-BE49-F238E27FC236}">
                <a16:creationId xmlns:a16="http://schemas.microsoft.com/office/drawing/2014/main" id="{36D9FBA7-41D0-4D84-B750-B0DAB229658E}"/>
              </a:ext>
            </a:extLst>
          </p:cNvPr>
          <p:cNvGrpSpPr/>
          <p:nvPr/>
        </p:nvGrpSpPr>
        <p:grpSpPr>
          <a:xfrm>
            <a:off x="9217225" y="4807733"/>
            <a:ext cx="631200" cy="631200"/>
            <a:chOff x="4852739" y="3576300"/>
            <a:chExt cx="473400" cy="473400"/>
          </a:xfrm>
        </p:grpSpPr>
        <p:sp>
          <p:nvSpPr>
            <p:cNvPr id="42" name="Google Shape;150;p22">
              <a:extLst>
                <a:ext uri="{FF2B5EF4-FFF2-40B4-BE49-F238E27FC236}">
                  <a16:creationId xmlns:a16="http://schemas.microsoft.com/office/drawing/2014/main" id="{BD3B20BB-89C8-43FE-9FAA-B2ED14D91AA6}"/>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43" name="Google Shape;151;p22">
              <a:extLst>
                <a:ext uri="{FF2B5EF4-FFF2-40B4-BE49-F238E27FC236}">
                  <a16:creationId xmlns:a16="http://schemas.microsoft.com/office/drawing/2014/main" id="{9B81919B-A513-4C6E-A003-0D18048EC26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6</a:t>
              </a:r>
              <a:endParaRPr sz="800" dirty="0">
                <a:solidFill>
                  <a:schemeClr val="dk2"/>
                </a:solidFill>
                <a:latin typeface="Barlow"/>
                <a:ea typeface="Barlow"/>
                <a:cs typeface="Barlow"/>
                <a:sym typeface="Barlow"/>
              </a:endParaRPr>
            </a:p>
          </p:txBody>
        </p:sp>
      </p:grpSp>
      <p:sp>
        <p:nvSpPr>
          <p:cNvPr id="47" name="Google Shape;155;p22">
            <a:extLst>
              <a:ext uri="{FF2B5EF4-FFF2-40B4-BE49-F238E27FC236}">
                <a16:creationId xmlns:a16="http://schemas.microsoft.com/office/drawing/2014/main" id="{06589EF6-6A7D-44E9-8589-88340B300A55}"/>
              </a:ext>
            </a:extLst>
          </p:cNvPr>
          <p:cNvSpPr txBox="1"/>
          <p:nvPr/>
        </p:nvSpPr>
        <p:spPr>
          <a:xfrm>
            <a:off x="6171665" y="5261326"/>
            <a:ext cx="1948800" cy="846755"/>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Barlow"/>
                <a:ea typeface="Barlow"/>
                <a:cs typeface="Barlow"/>
                <a:sym typeface="Barlow"/>
              </a:rPr>
              <a:t>Time-limit</a:t>
            </a:r>
            <a:r>
              <a:rPr lang="en-GB" sz="1200" b="1" dirty="0">
                <a:solidFill>
                  <a:schemeClr val="accent4"/>
                </a:solidFill>
                <a:latin typeface="Barlow"/>
                <a:ea typeface="Barlow"/>
                <a:cs typeface="Barlow"/>
                <a:sym typeface="Barlow"/>
              </a:rPr>
              <a:t> </a:t>
            </a:r>
            <a:r>
              <a:rPr lang="en-GB" sz="1200" dirty="0">
                <a:solidFill>
                  <a:srgbClr val="4A4A49"/>
                </a:solidFill>
                <a:latin typeface="Barlow"/>
                <a:ea typeface="Barlow"/>
                <a:cs typeface="Barlow"/>
                <a:sym typeface="Barlow"/>
              </a:rPr>
              <a:t>: Unable to go through snack promotions properly due to time limit on seat reservation</a:t>
            </a:r>
            <a:endParaRPr sz="1200" b="1" dirty="0">
              <a:solidFill>
                <a:srgbClr val="4A4A49"/>
              </a:solidFill>
              <a:latin typeface="Barlow"/>
              <a:ea typeface="Barlow"/>
              <a:cs typeface="Barlow"/>
              <a:sym typeface="Barlow"/>
            </a:endParaRPr>
          </a:p>
        </p:txBody>
      </p:sp>
      <p:sp>
        <p:nvSpPr>
          <p:cNvPr id="48" name="Google Shape;156;p22">
            <a:extLst>
              <a:ext uri="{FF2B5EF4-FFF2-40B4-BE49-F238E27FC236}">
                <a16:creationId xmlns:a16="http://schemas.microsoft.com/office/drawing/2014/main" id="{DC3BDD0E-7D1B-4CD8-B719-BA6C26C2BCD7}"/>
              </a:ext>
            </a:extLst>
          </p:cNvPr>
          <p:cNvSpPr txBox="1"/>
          <p:nvPr/>
        </p:nvSpPr>
        <p:spPr>
          <a:xfrm>
            <a:off x="1925532" y="5121536"/>
            <a:ext cx="1715200" cy="711200"/>
          </a:xfrm>
          <a:prstGeom prst="rect">
            <a:avLst/>
          </a:prstGeom>
          <a:noFill/>
          <a:ln>
            <a:noFill/>
          </a:ln>
        </p:spPr>
        <p:txBody>
          <a:bodyPr spcFirstLastPara="1" wrap="square" lIns="0" tIns="0" rIns="0" bIns="0" anchor="t" anchorCtr="0">
            <a:noAutofit/>
          </a:bodyPr>
          <a:lstStyle/>
          <a:p>
            <a:r>
              <a:rPr lang="en-GB" sz="1200" b="1" dirty="0">
                <a:solidFill>
                  <a:srgbClr val="FF4040"/>
                </a:solidFill>
                <a:latin typeface="Barlow"/>
                <a:ea typeface="Barlow"/>
                <a:cs typeface="Barlow"/>
                <a:sym typeface="Barlow"/>
              </a:rPr>
              <a:t>Back and forth </a:t>
            </a:r>
            <a:r>
              <a:rPr lang="en-US" sz="1200" dirty="0">
                <a:solidFill>
                  <a:schemeClr val="dk2"/>
                </a:solidFill>
                <a:latin typeface="Barlow"/>
                <a:ea typeface="Barlow"/>
                <a:cs typeface="Barlow"/>
                <a:sym typeface="Barlow"/>
              </a:rPr>
              <a:t>between show timings/ venues as pricing is only shown upon selection of seat</a:t>
            </a:r>
            <a:endParaRPr sz="1200" dirty="0">
              <a:solidFill>
                <a:schemeClr val="dk2"/>
              </a:solidFill>
              <a:latin typeface="Barlow"/>
              <a:ea typeface="Barlow"/>
              <a:cs typeface="Barlow"/>
              <a:sym typeface="Barlow"/>
            </a:endParaRPr>
          </a:p>
          <a:p>
            <a:pPr algn="ctr"/>
            <a:endParaRPr sz="1200" dirty="0">
              <a:solidFill>
                <a:schemeClr val="dk2"/>
              </a:solidFill>
              <a:latin typeface="Barlow"/>
              <a:ea typeface="Barlow"/>
              <a:cs typeface="Barlow"/>
              <a:sym typeface="Barlow"/>
            </a:endParaRPr>
          </a:p>
        </p:txBody>
      </p:sp>
      <p:grpSp>
        <p:nvGrpSpPr>
          <p:cNvPr id="52" name="Google Shape;146;p22">
            <a:extLst>
              <a:ext uri="{FF2B5EF4-FFF2-40B4-BE49-F238E27FC236}">
                <a16:creationId xmlns:a16="http://schemas.microsoft.com/office/drawing/2014/main" id="{599689E3-FC49-4227-8482-C22F3D8B5D43}"/>
              </a:ext>
            </a:extLst>
          </p:cNvPr>
          <p:cNvGrpSpPr/>
          <p:nvPr/>
        </p:nvGrpSpPr>
        <p:grpSpPr>
          <a:xfrm>
            <a:off x="2410942" y="2271151"/>
            <a:ext cx="631200" cy="631200"/>
            <a:chOff x="3814414" y="1703401"/>
            <a:chExt cx="473400" cy="473400"/>
          </a:xfrm>
        </p:grpSpPr>
        <p:sp>
          <p:nvSpPr>
            <p:cNvPr id="53" name="Google Shape;147;p22">
              <a:extLst>
                <a:ext uri="{FF2B5EF4-FFF2-40B4-BE49-F238E27FC236}">
                  <a16:creationId xmlns:a16="http://schemas.microsoft.com/office/drawing/2014/main" id="{5CA30706-0982-46E3-8EE9-EAA35D902415}"/>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4" name="Google Shape;148;p22">
              <a:extLst>
                <a:ext uri="{FF2B5EF4-FFF2-40B4-BE49-F238E27FC236}">
                  <a16:creationId xmlns:a16="http://schemas.microsoft.com/office/drawing/2014/main" id="{02C9DAD1-D8F1-4DE6-99B7-C99A3C3B548E}"/>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1</a:t>
              </a:r>
              <a:endParaRPr sz="800" dirty="0">
                <a:solidFill>
                  <a:schemeClr val="dk2"/>
                </a:solidFill>
                <a:latin typeface="Barlow"/>
                <a:ea typeface="Barlow"/>
                <a:cs typeface="Barlow"/>
                <a:sym typeface="Barlow"/>
              </a:endParaRPr>
            </a:p>
          </p:txBody>
        </p:sp>
      </p:grpSp>
      <p:grpSp>
        <p:nvGrpSpPr>
          <p:cNvPr id="55" name="Google Shape;146;p22">
            <a:extLst>
              <a:ext uri="{FF2B5EF4-FFF2-40B4-BE49-F238E27FC236}">
                <a16:creationId xmlns:a16="http://schemas.microsoft.com/office/drawing/2014/main" id="{AF9F5965-90D2-42AE-BB16-EEC0982F925F}"/>
              </a:ext>
            </a:extLst>
          </p:cNvPr>
          <p:cNvGrpSpPr/>
          <p:nvPr/>
        </p:nvGrpSpPr>
        <p:grpSpPr>
          <a:xfrm rot="10800000">
            <a:off x="3793730" y="4870164"/>
            <a:ext cx="446325" cy="446325"/>
            <a:chOff x="3883742" y="1772729"/>
            <a:chExt cx="334744" cy="334744"/>
          </a:xfrm>
        </p:grpSpPr>
        <p:sp>
          <p:nvSpPr>
            <p:cNvPr id="56" name="Google Shape;147;p22">
              <a:extLst>
                <a:ext uri="{FF2B5EF4-FFF2-40B4-BE49-F238E27FC236}">
                  <a16:creationId xmlns:a16="http://schemas.microsoft.com/office/drawing/2014/main" id="{6BDC7BFD-9182-4ABF-8A79-631DE4519692}"/>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57" name="Google Shape;148;p22">
              <a:extLst>
                <a:ext uri="{FF2B5EF4-FFF2-40B4-BE49-F238E27FC236}">
                  <a16:creationId xmlns:a16="http://schemas.microsoft.com/office/drawing/2014/main" id="{3F6AECA9-3BFA-490F-A724-1F58F3A496A0}"/>
                </a:ext>
              </a:extLst>
            </p:cNvPr>
            <p:cNvSpPr/>
            <p:nvPr/>
          </p:nvSpPr>
          <p:spPr>
            <a:xfrm rot="10800000">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2</a:t>
              </a:r>
              <a:endParaRPr sz="800" dirty="0">
                <a:solidFill>
                  <a:schemeClr val="dk2"/>
                </a:solidFill>
                <a:latin typeface="Barlow"/>
                <a:ea typeface="Barlow"/>
                <a:cs typeface="Barlow"/>
                <a:sym typeface="Barlow"/>
              </a:endParaRPr>
            </a:p>
          </p:txBody>
        </p:sp>
      </p:grpSp>
      <p:sp>
        <p:nvSpPr>
          <p:cNvPr id="59" name="Google Shape;155;p22">
            <a:extLst>
              <a:ext uri="{FF2B5EF4-FFF2-40B4-BE49-F238E27FC236}">
                <a16:creationId xmlns:a16="http://schemas.microsoft.com/office/drawing/2014/main" id="{6E49D6DD-5AC5-4CF0-8C41-1D13199F0E5D}"/>
              </a:ext>
            </a:extLst>
          </p:cNvPr>
          <p:cNvSpPr txBox="1"/>
          <p:nvPr/>
        </p:nvSpPr>
        <p:spPr>
          <a:xfrm>
            <a:off x="8398141" y="1718906"/>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Barlow"/>
                <a:ea typeface="Barlow"/>
                <a:cs typeface="Barlow"/>
                <a:sym typeface="Barlow"/>
              </a:rPr>
              <a:t>Unable to decide</a:t>
            </a:r>
            <a:r>
              <a:rPr lang="en-GB" sz="1200" b="1" dirty="0">
                <a:solidFill>
                  <a:schemeClr val="accent4"/>
                </a:solidFill>
                <a:latin typeface="Barlow"/>
                <a:ea typeface="Barlow"/>
                <a:cs typeface="Barlow"/>
                <a:sym typeface="Barlow"/>
              </a:rPr>
              <a:t> </a:t>
            </a:r>
            <a:r>
              <a:rPr lang="en-GB" sz="1200" dirty="0">
                <a:solidFill>
                  <a:srgbClr val="4A4A49"/>
                </a:solidFill>
                <a:latin typeface="Barlow"/>
                <a:ea typeface="Barlow"/>
                <a:cs typeface="Barlow"/>
                <a:sym typeface="Barlow"/>
              </a:rPr>
              <a:t>: Not sure what friends would like to eat on that day</a:t>
            </a:r>
            <a:endParaRPr sz="1200" b="1" dirty="0">
              <a:solidFill>
                <a:srgbClr val="4A4A49"/>
              </a:solidFill>
              <a:latin typeface="Barlow"/>
              <a:ea typeface="Barlow"/>
              <a:cs typeface="Barlow"/>
              <a:sym typeface="Barlow"/>
            </a:endParaRPr>
          </a:p>
        </p:txBody>
      </p:sp>
      <p:grpSp>
        <p:nvGrpSpPr>
          <p:cNvPr id="60" name="Google Shape;146;p22">
            <a:extLst>
              <a:ext uri="{FF2B5EF4-FFF2-40B4-BE49-F238E27FC236}">
                <a16:creationId xmlns:a16="http://schemas.microsoft.com/office/drawing/2014/main" id="{BB2CAFDC-300B-4DC6-83E3-6CA464B9859B}"/>
              </a:ext>
            </a:extLst>
          </p:cNvPr>
          <p:cNvGrpSpPr/>
          <p:nvPr/>
        </p:nvGrpSpPr>
        <p:grpSpPr>
          <a:xfrm>
            <a:off x="7866807" y="2295828"/>
            <a:ext cx="631200" cy="631200"/>
            <a:chOff x="3814414" y="1703401"/>
            <a:chExt cx="473400" cy="473400"/>
          </a:xfrm>
        </p:grpSpPr>
        <p:sp>
          <p:nvSpPr>
            <p:cNvPr id="61" name="Google Shape;147;p22">
              <a:extLst>
                <a:ext uri="{FF2B5EF4-FFF2-40B4-BE49-F238E27FC236}">
                  <a16:creationId xmlns:a16="http://schemas.microsoft.com/office/drawing/2014/main" id="{EE0574AD-101E-44FB-805D-A69EA34CC487}"/>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62" name="Google Shape;148;p22">
              <a:extLst>
                <a:ext uri="{FF2B5EF4-FFF2-40B4-BE49-F238E27FC236}">
                  <a16:creationId xmlns:a16="http://schemas.microsoft.com/office/drawing/2014/main" id="{967EB535-06C7-42D6-AE3B-4B8447BF0C8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dirty="0">
                  <a:solidFill>
                    <a:schemeClr val="dk2"/>
                  </a:solidFill>
                  <a:latin typeface="Barlow"/>
                  <a:ea typeface="Barlow"/>
                  <a:cs typeface="Barlow"/>
                  <a:sym typeface="Barlow"/>
                </a:rPr>
                <a:t>5</a:t>
              </a:r>
              <a:endParaRPr sz="800" dirty="0">
                <a:solidFill>
                  <a:schemeClr val="dk2"/>
                </a:solidFill>
                <a:latin typeface="Barlow"/>
                <a:ea typeface="Barlow"/>
                <a:cs typeface="Barlow"/>
                <a:sym typeface="Barlow"/>
              </a:endParaRPr>
            </a:p>
          </p:txBody>
        </p:sp>
      </p:grpSp>
      <p:sp>
        <p:nvSpPr>
          <p:cNvPr id="63" name="Google Shape;155;p22">
            <a:extLst>
              <a:ext uri="{FF2B5EF4-FFF2-40B4-BE49-F238E27FC236}">
                <a16:creationId xmlns:a16="http://schemas.microsoft.com/office/drawing/2014/main" id="{3CF305F4-793D-4E57-B2A0-BB551AE1C39F}"/>
              </a:ext>
            </a:extLst>
          </p:cNvPr>
          <p:cNvSpPr txBox="1"/>
          <p:nvPr/>
        </p:nvSpPr>
        <p:spPr>
          <a:xfrm>
            <a:off x="5493948" y="1693954"/>
            <a:ext cx="1948800" cy="432972"/>
          </a:xfrm>
          <a:prstGeom prst="rect">
            <a:avLst/>
          </a:prstGeom>
          <a:noFill/>
          <a:ln>
            <a:noFill/>
          </a:ln>
        </p:spPr>
        <p:txBody>
          <a:bodyPr spcFirstLastPara="1" wrap="square" lIns="0" tIns="0" rIns="0" bIns="0" anchor="b" anchorCtr="0">
            <a:noAutofit/>
          </a:bodyPr>
          <a:lstStyle/>
          <a:p>
            <a:endParaRPr lang="en-GB" sz="1100" b="1" dirty="0">
              <a:solidFill>
                <a:srgbClr val="4A4A49"/>
              </a:solidFill>
              <a:latin typeface="Barlow"/>
              <a:ea typeface="Barlow"/>
              <a:cs typeface="Barlow"/>
              <a:sym typeface="Barlow"/>
            </a:endParaRPr>
          </a:p>
          <a:p>
            <a:r>
              <a:rPr lang="en-GB" sz="1100" dirty="0">
                <a:solidFill>
                  <a:srgbClr val="4A4A49"/>
                </a:solidFill>
                <a:latin typeface="Barlow"/>
                <a:ea typeface="Barlow"/>
                <a:cs typeface="Barlow"/>
                <a:sym typeface="Barlow"/>
              </a:rPr>
              <a:t>Frustration in figuring that out leads user to book on website instead when she reaches home</a:t>
            </a:r>
            <a:endParaRPr sz="1100" dirty="0">
              <a:solidFill>
                <a:srgbClr val="4A4A49"/>
              </a:solidFill>
              <a:latin typeface="Barlow"/>
              <a:ea typeface="Barlow"/>
              <a:cs typeface="Barlow"/>
              <a:sym typeface="Barlow"/>
            </a:endParaRPr>
          </a:p>
        </p:txBody>
      </p:sp>
      <p:grpSp>
        <p:nvGrpSpPr>
          <p:cNvPr id="64" name="Google Shape;149;p22">
            <a:extLst>
              <a:ext uri="{FF2B5EF4-FFF2-40B4-BE49-F238E27FC236}">
                <a16:creationId xmlns:a16="http://schemas.microsoft.com/office/drawing/2014/main" id="{656B3145-B18B-478E-BD69-25EF5D9377C7}"/>
              </a:ext>
            </a:extLst>
          </p:cNvPr>
          <p:cNvGrpSpPr/>
          <p:nvPr/>
        </p:nvGrpSpPr>
        <p:grpSpPr>
          <a:xfrm>
            <a:off x="6428979" y="4781467"/>
            <a:ext cx="631200" cy="631200"/>
            <a:chOff x="4852739" y="3576300"/>
            <a:chExt cx="473400" cy="473400"/>
          </a:xfrm>
        </p:grpSpPr>
        <p:sp>
          <p:nvSpPr>
            <p:cNvPr id="65" name="Google Shape;150;p22">
              <a:extLst>
                <a:ext uri="{FF2B5EF4-FFF2-40B4-BE49-F238E27FC236}">
                  <a16:creationId xmlns:a16="http://schemas.microsoft.com/office/drawing/2014/main" id="{AC80FE63-EC87-44D9-97C5-53AD78A5FFF2}"/>
                </a:ext>
              </a:extLst>
            </p:cNvPr>
            <p:cNvSpPr/>
            <p:nvPr/>
          </p:nvSpPr>
          <p:spPr>
            <a:xfrm rot="-2700000">
              <a:off x="4922067" y="3645628"/>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dirty="0">
                <a:latin typeface="Barlow"/>
                <a:ea typeface="Barlow"/>
                <a:cs typeface="Barlow"/>
                <a:sym typeface="Barlow"/>
              </a:endParaRPr>
            </a:p>
          </p:txBody>
        </p:sp>
        <p:sp>
          <p:nvSpPr>
            <p:cNvPr id="66" name="Google Shape;151;p22">
              <a:extLst>
                <a:ext uri="{FF2B5EF4-FFF2-40B4-BE49-F238E27FC236}">
                  <a16:creationId xmlns:a16="http://schemas.microsoft.com/office/drawing/2014/main" id="{C6AEAC49-5CA4-400D-81EF-842DB5D1F84D}"/>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GB"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p:txBody>
        </p:sp>
      </p:grpSp>
      <p:sp>
        <p:nvSpPr>
          <p:cNvPr id="68" name="Google Shape;155;p22">
            <a:extLst>
              <a:ext uri="{FF2B5EF4-FFF2-40B4-BE49-F238E27FC236}">
                <a16:creationId xmlns:a16="http://schemas.microsoft.com/office/drawing/2014/main" id="{CF9ADE03-F44D-4899-96BC-A0C3DD9FBFA6}"/>
              </a:ext>
            </a:extLst>
          </p:cNvPr>
          <p:cNvSpPr txBox="1"/>
          <p:nvPr/>
        </p:nvSpPr>
        <p:spPr>
          <a:xfrm>
            <a:off x="826599" y="2151878"/>
            <a:ext cx="1613869" cy="358191"/>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Barlow"/>
                <a:ea typeface="Barlow"/>
                <a:cs typeface="Barlow"/>
                <a:sym typeface="Barlow"/>
              </a:rPr>
              <a:t>Flooded</a:t>
            </a:r>
            <a:r>
              <a:rPr lang="en-GB" sz="1200" b="1" dirty="0">
                <a:solidFill>
                  <a:schemeClr val="accent4"/>
                </a:solidFill>
                <a:latin typeface="Barlow"/>
                <a:ea typeface="Barlow"/>
                <a:cs typeface="Barlow"/>
                <a:sym typeface="Barlow"/>
              </a:rPr>
              <a:t> </a:t>
            </a:r>
            <a:r>
              <a:rPr lang="en-GB" sz="1200" dirty="0">
                <a:solidFill>
                  <a:srgbClr val="4A4A49"/>
                </a:solidFill>
                <a:latin typeface="Barlow"/>
                <a:ea typeface="Barlow"/>
                <a:cs typeface="Barlow"/>
                <a:sym typeface="Barlow"/>
              </a:rPr>
              <a:t>with deals on Google and social media</a:t>
            </a:r>
            <a:endParaRPr sz="1200" b="1" dirty="0">
              <a:solidFill>
                <a:srgbClr val="4A4A49"/>
              </a:solidFill>
              <a:latin typeface="Barlow"/>
              <a:ea typeface="Barlow"/>
              <a:cs typeface="Barlow"/>
              <a:sym typeface="Barlow"/>
            </a:endParaRPr>
          </a:p>
        </p:txBody>
      </p:sp>
      <p:sp>
        <p:nvSpPr>
          <p:cNvPr id="35" name="TextBox 34">
            <a:extLst>
              <a:ext uri="{FF2B5EF4-FFF2-40B4-BE49-F238E27FC236}">
                <a16:creationId xmlns:a16="http://schemas.microsoft.com/office/drawing/2014/main" id="{A62A61DE-040A-458A-B2FD-C51F3EF3C466}"/>
              </a:ext>
            </a:extLst>
          </p:cNvPr>
          <p:cNvSpPr txBox="1"/>
          <p:nvPr/>
        </p:nvSpPr>
        <p:spPr>
          <a:xfrm>
            <a:off x="3958545" y="1563314"/>
            <a:ext cx="1444256" cy="790998"/>
          </a:xfrm>
          <a:prstGeom prst="rect">
            <a:avLst/>
          </a:prstGeom>
          <a:noFill/>
        </p:spPr>
        <p:txBody>
          <a:bodyPr wrap="square">
            <a:spAutoFit/>
          </a:bodyPr>
          <a:lstStyle/>
          <a:p>
            <a:r>
              <a:rPr lang="en-GB" sz="1100" b="1" dirty="0">
                <a:solidFill>
                  <a:srgbClr val="FF4040"/>
                </a:solidFill>
                <a:latin typeface="Barlow"/>
                <a:ea typeface="Barlow"/>
                <a:cs typeface="Barlow"/>
                <a:sym typeface="Barlow"/>
              </a:rPr>
              <a:t>Unclear</a:t>
            </a:r>
            <a:r>
              <a:rPr lang="en-GB" sz="1100" b="1" dirty="0">
                <a:solidFill>
                  <a:schemeClr val="accent4"/>
                </a:solidFill>
                <a:latin typeface="Barlow"/>
                <a:ea typeface="Barlow"/>
                <a:cs typeface="Barlow"/>
                <a:sym typeface="Barlow"/>
              </a:rPr>
              <a:t> </a:t>
            </a:r>
            <a:r>
              <a:rPr lang="en-GB" sz="1100" dirty="0">
                <a:solidFill>
                  <a:srgbClr val="4A4A49"/>
                </a:solidFill>
                <a:latin typeface="Barlow"/>
                <a:ea typeface="Barlow"/>
                <a:cs typeface="Barlow"/>
                <a:sym typeface="Barlow"/>
              </a:rPr>
              <a:t>: Some seats are reserved for couples and not for single booking.</a:t>
            </a:r>
          </a:p>
        </p:txBody>
      </p:sp>
      <p:cxnSp>
        <p:nvCxnSpPr>
          <p:cNvPr id="5" name="Straight Connector 4">
            <a:extLst>
              <a:ext uri="{FF2B5EF4-FFF2-40B4-BE49-F238E27FC236}">
                <a16:creationId xmlns:a16="http://schemas.microsoft.com/office/drawing/2014/main" id="{42024BDB-BCAE-4840-87A0-7D949351906F}"/>
              </a:ext>
            </a:extLst>
          </p:cNvPr>
          <p:cNvCxnSpPr/>
          <p:nvPr/>
        </p:nvCxnSpPr>
        <p:spPr>
          <a:xfrm>
            <a:off x="5337875" y="1563314"/>
            <a:ext cx="0" cy="679096"/>
          </a:xfrm>
          <a:prstGeom prst="line">
            <a:avLst/>
          </a:prstGeom>
        </p:spPr>
        <p:style>
          <a:lnRef idx="1">
            <a:schemeClr val="dk1"/>
          </a:lnRef>
          <a:fillRef idx="0">
            <a:schemeClr val="dk1"/>
          </a:fillRef>
          <a:effectRef idx="0">
            <a:schemeClr val="dk1"/>
          </a:effectRef>
          <a:fontRef idx="minor">
            <a:schemeClr val="tx1"/>
          </a:fontRef>
        </p:style>
      </p:cxnSp>
      <p:sp>
        <p:nvSpPr>
          <p:cNvPr id="37" name="Google Shape;155;p22">
            <a:extLst>
              <a:ext uri="{FF2B5EF4-FFF2-40B4-BE49-F238E27FC236}">
                <a16:creationId xmlns:a16="http://schemas.microsoft.com/office/drawing/2014/main" id="{77F14F42-D126-48EE-8968-443D81504F81}"/>
              </a:ext>
            </a:extLst>
          </p:cNvPr>
          <p:cNvSpPr txBox="1"/>
          <p:nvPr/>
        </p:nvSpPr>
        <p:spPr>
          <a:xfrm>
            <a:off x="9848424" y="5302810"/>
            <a:ext cx="1948800" cy="432972"/>
          </a:xfrm>
          <a:prstGeom prst="rect">
            <a:avLst/>
          </a:prstGeom>
          <a:noFill/>
          <a:ln>
            <a:noFill/>
          </a:ln>
        </p:spPr>
        <p:txBody>
          <a:bodyPr spcFirstLastPara="1" wrap="square" lIns="0" tIns="0" rIns="0" bIns="0" anchor="b" anchorCtr="0">
            <a:noAutofit/>
          </a:bodyPr>
          <a:lstStyle/>
          <a:p>
            <a:r>
              <a:rPr lang="en-GB" sz="1200" b="1" dirty="0">
                <a:solidFill>
                  <a:srgbClr val="FF4040"/>
                </a:solidFill>
                <a:latin typeface="Barlow"/>
                <a:ea typeface="Barlow"/>
                <a:cs typeface="Barlow"/>
                <a:sym typeface="Barlow"/>
              </a:rPr>
              <a:t>Troublesome</a:t>
            </a:r>
            <a:r>
              <a:rPr lang="en-GB" sz="1200" b="1" dirty="0">
                <a:solidFill>
                  <a:schemeClr val="accent4"/>
                </a:solidFill>
                <a:latin typeface="Barlow"/>
                <a:ea typeface="Barlow"/>
                <a:cs typeface="Barlow"/>
                <a:sym typeface="Barlow"/>
              </a:rPr>
              <a:t> </a:t>
            </a:r>
            <a:r>
              <a:rPr lang="en-GB" sz="1200" dirty="0">
                <a:solidFill>
                  <a:srgbClr val="4A4A49"/>
                </a:solidFill>
                <a:latin typeface="Barlow"/>
                <a:ea typeface="Barlow"/>
                <a:cs typeface="Barlow"/>
                <a:sym typeface="Barlow"/>
              </a:rPr>
              <a:t>: Typing in credit card numbers.</a:t>
            </a:r>
            <a:endParaRPr sz="1200" b="1" dirty="0">
              <a:solidFill>
                <a:srgbClr val="4A4A49"/>
              </a:solidFill>
              <a:latin typeface="Barlow"/>
              <a:ea typeface="Barlow"/>
              <a:cs typeface="Barlow"/>
              <a:sym typeface="Barlow"/>
            </a:endParaRPr>
          </a:p>
        </p:txBody>
      </p:sp>
    </p:spTree>
    <p:extLst>
      <p:ext uri="{BB962C8B-B14F-4D97-AF65-F5344CB8AC3E}">
        <p14:creationId xmlns:p14="http://schemas.microsoft.com/office/powerpoint/2010/main" val="59693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19680" y="1431260"/>
            <a:ext cx="5433204" cy="365125"/>
          </a:xfrm>
        </p:spPr>
        <p:txBody>
          <a:bodyPr vert="horz" lIns="91440" tIns="45720" rIns="91440" bIns="45720" rtlCol="0" anchor="t">
            <a:normAutofit lnSpcReduction="10000"/>
          </a:bodyPr>
          <a:lstStyle/>
          <a:p>
            <a:r>
              <a:rPr lang="en-US" dirty="0"/>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19680" y="1848678"/>
            <a:ext cx="5431971" cy="645042"/>
          </a:xfrm>
        </p:spPr>
        <p:txBody>
          <a:bodyPr>
            <a:normAutofit fontScale="77500" lnSpcReduction="20000"/>
          </a:bodyPr>
          <a:lstStyle/>
          <a:p>
            <a:r>
              <a:rPr lang="en-ZA" dirty="0"/>
              <a:t>Joan is outgoing and sociable and likes to be in the scene. She recently went to the Ice Cream Museum. She took many pictures with her friends and uploaded it to Instagram. She values Instagram as </a:t>
            </a:r>
            <a:r>
              <a:rPr lang="en-ZA" dirty="0">
                <a:solidFill>
                  <a:srgbClr val="FF0000"/>
                </a:solidFill>
              </a:rPr>
              <a:t>each post represents the most beautiful snapshot of a memory</a:t>
            </a:r>
            <a:r>
              <a:rPr lang="en-ZA" dirty="0"/>
              <a:t> that she would remember for years to come.</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19680" y="2710521"/>
            <a:ext cx="1650701" cy="365125"/>
          </a:xfrm>
        </p:spPr>
        <p:txBody>
          <a:bodyPr>
            <a:normAutofit lnSpcReduction="10000"/>
          </a:bodyPr>
          <a:lstStyle/>
          <a:p>
            <a:r>
              <a:rPr lang="en-US" dirty="0"/>
              <a:t>Payments</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0914" y="3127939"/>
            <a:ext cx="1571496" cy="499903"/>
          </a:xfrm>
        </p:spPr>
        <p:txBody>
          <a:bodyPr>
            <a:normAutofit fontScale="77500" lnSpcReduction="20000"/>
          </a:bodyPr>
          <a:lstStyle/>
          <a:p>
            <a:pPr marL="285750" indent="-285750">
              <a:buFont typeface="Wingdings" panose="05000000000000000000" pitchFamily="2" charset="2"/>
              <a:buChar char="§"/>
            </a:pPr>
            <a:r>
              <a:rPr lang="en-ZA" dirty="0"/>
              <a:t>Credit Cards</a:t>
            </a:r>
          </a:p>
          <a:p>
            <a:pPr marL="285750" indent="-285750">
              <a:buFont typeface="Wingdings" panose="05000000000000000000" pitchFamily="2" charset="2"/>
              <a:buChar char="§"/>
            </a:pPr>
            <a:r>
              <a:rPr lang="en-ZA" dirty="0"/>
              <a:t>Apple Pay</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19680" y="3895280"/>
            <a:ext cx="5433204" cy="365125"/>
          </a:xfrm>
        </p:spPr>
        <p:txBody>
          <a:bodyPr>
            <a:normAutofit lnSpcReduction="10000"/>
          </a:bodyPr>
          <a:lstStyle/>
          <a:p>
            <a:r>
              <a:rPr lang="en-US" dirty="0"/>
              <a:t>Sources of Information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426097"/>
            <a:ext cx="5431971" cy="1662815"/>
          </a:xfrm>
        </p:spPr>
        <p:txBody>
          <a:bodyPr>
            <a:normAutofit fontScale="85000" lnSpcReduction="20000"/>
          </a:bodyPr>
          <a:lstStyle/>
          <a:p>
            <a:pPr marL="285750" indent="-285750">
              <a:buFont typeface="Wingdings" panose="05000000000000000000" pitchFamily="2" charset="2"/>
              <a:buChar char="§"/>
            </a:pPr>
            <a:r>
              <a:rPr lang="en-ZA" dirty="0"/>
              <a:t>Social Media</a:t>
            </a:r>
          </a:p>
          <a:p>
            <a:pPr marL="285750" indent="-285750">
              <a:buFont typeface="Wingdings" panose="05000000000000000000" pitchFamily="2" charset="2"/>
              <a:buChar char="§"/>
            </a:pPr>
            <a:r>
              <a:rPr lang="en-ZA" dirty="0"/>
              <a:t>Friends</a:t>
            </a:r>
          </a:p>
          <a:p>
            <a:pPr marL="285750" indent="-285750">
              <a:buFont typeface="Wingdings" panose="05000000000000000000" pitchFamily="2" charset="2"/>
              <a:buChar char="§"/>
            </a:pPr>
            <a:r>
              <a:rPr lang="en-ZA" dirty="0"/>
              <a:t>YouTube</a:t>
            </a:r>
          </a:p>
          <a:p>
            <a:pPr marL="285750" indent="-285750">
              <a:buFont typeface="Wingdings" panose="05000000000000000000" pitchFamily="2" charset="2"/>
              <a:buChar char="§"/>
            </a:pPr>
            <a:r>
              <a:rPr lang="en-ZA" dirty="0"/>
              <a:t>Rotten Tomatoes</a:t>
            </a:r>
          </a:p>
          <a:p>
            <a:pPr marL="285750" indent="-285750">
              <a:buFont typeface="Wingdings" panose="05000000000000000000" pitchFamily="2" charset="2"/>
              <a:buChar char="§"/>
            </a:pPr>
            <a:r>
              <a:rPr lang="en-ZA" dirty="0"/>
              <a:t>IMDB</a:t>
            </a:r>
          </a:p>
          <a:p>
            <a:pPr marL="285750" indent="-285750">
              <a:buFont typeface="Wingdings" panose="05000000000000000000" pitchFamily="2" charset="2"/>
              <a:buChar char="§"/>
            </a:pPr>
            <a:r>
              <a:rPr lang="en-ZA" dirty="0"/>
              <a:t>Google</a:t>
            </a:r>
          </a:p>
          <a:p>
            <a:pPr marL="285750" indent="-285750">
              <a:buFont typeface="Wingdings" panose="05000000000000000000" pitchFamily="2" charset="2"/>
              <a:buChar char="§"/>
            </a:pPr>
            <a:endParaRPr lang="en-ZA" dirty="0"/>
          </a:p>
          <a:p>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a:t>2021</a:t>
            </a:r>
            <a:endParaRPr lang="en-US" dirty="0"/>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a:t>BOOK-IT</a:t>
            </a:r>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6" name="Picture 35">
            <a:extLst>
              <a:ext uri="{FF2B5EF4-FFF2-40B4-BE49-F238E27FC236}">
                <a16:creationId xmlns:a16="http://schemas.microsoft.com/office/drawing/2014/main" id="{5F1C2D5C-3963-482E-8701-660CD4510F3F}"/>
              </a:ext>
            </a:extLst>
          </p:cNvPr>
          <p:cNvPicPr>
            <a:picLocks noChangeAspect="1"/>
          </p:cNvPicPr>
          <p:nvPr/>
        </p:nvPicPr>
        <p:blipFill>
          <a:blip r:embed="rId2"/>
          <a:stretch>
            <a:fillRect/>
          </a:stretch>
        </p:blipFill>
        <p:spPr>
          <a:xfrm>
            <a:off x="-6958" y="0"/>
            <a:ext cx="5339306" cy="6858000"/>
          </a:xfrm>
          <a:prstGeom prst="rect">
            <a:avLst/>
          </a:prstGeom>
        </p:spPr>
      </p:pic>
      <p:sp>
        <p:nvSpPr>
          <p:cNvPr id="12" name="Text Placeholder 4">
            <a:extLst>
              <a:ext uri="{FF2B5EF4-FFF2-40B4-BE49-F238E27FC236}">
                <a16:creationId xmlns:a16="http://schemas.microsoft.com/office/drawing/2014/main" id="{055E55A0-CCD7-460F-8EC3-037CAD46840C}"/>
              </a:ext>
            </a:extLst>
          </p:cNvPr>
          <p:cNvSpPr txBox="1">
            <a:spLocks/>
          </p:cNvSpPr>
          <p:nvPr/>
        </p:nvSpPr>
        <p:spPr>
          <a:xfrm>
            <a:off x="8569381" y="2729786"/>
            <a:ext cx="246851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Social Channels</a:t>
            </a:r>
          </a:p>
        </p:txBody>
      </p:sp>
      <p:sp>
        <p:nvSpPr>
          <p:cNvPr id="13" name="Text Placeholder 5">
            <a:extLst>
              <a:ext uri="{FF2B5EF4-FFF2-40B4-BE49-F238E27FC236}">
                <a16:creationId xmlns:a16="http://schemas.microsoft.com/office/drawing/2014/main" id="{6AB44F86-33E6-4B16-8375-7909F029887F}"/>
              </a:ext>
            </a:extLst>
          </p:cNvPr>
          <p:cNvSpPr txBox="1">
            <a:spLocks/>
          </p:cNvSpPr>
          <p:nvPr/>
        </p:nvSpPr>
        <p:spPr>
          <a:xfrm>
            <a:off x="8635665" y="3112397"/>
            <a:ext cx="1571496" cy="499903"/>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ZA" dirty="0"/>
              <a:t>Instagram</a:t>
            </a:r>
          </a:p>
          <a:p>
            <a:pPr marL="285750" indent="-285750">
              <a:buFont typeface="Wingdings" panose="05000000000000000000" pitchFamily="2" charset="2"/>
              <a:buChar char="§"/>
            </a:pPr>
            <a:r>
              <a:rPr lang="en-ZA" dirty="0"/>
              <a:t>Facebook</a:t>
            </a:r>
          </a:p>
        </p:txBody>
      </p:sp>
    </p:spTree>
    <p:extLst>
      <p:ext uri="{BB962C8B-B14F-4D97-AF65-F5344CB8AC3E}">
        <p14:creationId xmlns:p14="http://schemas.microsoft.com/office/powerpoint/2010/main" val="200505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MARKET OVERVIEW</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b="1" dirty="0">
                <a:solidFill>
                  <a:schemeClr val="tx1"/>
                </a:solidFill>
              </a:rPr>
              <a:t>15.3</a:t>
            </a:r>
            <a:r>
              <a:rPr lang="en-ZA" dirty="0"/>
              <a:t>%</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US" dirty="0"/>
              <a:t>Current estimates by PwC put the compound annual growth rate of revenue from </a:t>
            </a:r>
            <a:r>
              <a:rPr lang="en-US" dirty="0">
                <a:solidFill>
                  <a:srgbClr val="FF0000"/>
                </a:solidFill>
              </a:rPr>
              <a:t>on demand video</a:t>
            </a:r>
            <a:r>
              <a:rPr lang="en-US" dirty="0"/>
              <a:t> here to be at 15.3 per cent between 2019 and 2024.</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b="1" dirty="0">
                <a:solidFill>
                  <a:schemeClr val="tx1"/>
                </a:solidFill>
              </a:rPr>
              <a:t>64.73</a:t>
            </a:r>
            <a:r>
              <a:rPr lang="en-ZA" dirty="0"/>
              <a: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Of the gadgets in Singapore are mobile devices. Having a good app installed on user’s devices is important in ensuring </a:t>
            </a:r>
            <a:r>
              <a:rPr lang="en-ZA" noProof="1">
                <a:solidFill>
                  <a:srgbClr val="FF0000"/>
                </a:solidFill>
              </a:rPr>
              <a:t>availability</a:t>
            </a:r>
            <a:r>
              <a:rPr lang="en-ZA" noProof="1"/>
              <a:t> of delivering ticket sales.</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a:t>BOOK-IT</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20" name="Text Placeholder 3">
            <a:extLst>
              <a:ext uri="{FF2B5EF4-FFF2-40B4-BE49-F238E27FC236}">
                <a16:creationId xmlns:a16="http://schemas.microsoft.com/office/drawing/2014/main" id="{8C30DF96-8E62-4953-A7BA-EB1F42AF1752}"/>
              </a:ext>
            </a:extLst>
          </p:cNvPr>
          <p:cNvSpPr>
            <a:spLocks noGrp="1"/>
          </p:cNvSpPr>
          <p:nvPr>
            <p:ph type="body" idx="1"/>
          </p:nvPr>
        </p:nvSpPr>
        <p:spPr>
          <a:xfrm>
            <a:off x="1243104" y="2776936"/>
            <a:ext cx="3069014" cy="823912"/>
          </a:xfrm>
        </p:spPr>
        <p:txBody>
          <a:bodyPr/>
          <a:lstStyle/>
          <a:p>
            <a:r>
              <a:rPr lang="en-ZA" b="1" dirty="0">
                <a:solidFill>
                  <a:schemeClr val="tx1"/>
                </a:solidFill>
              </a:rPr>
              <a:t>19</a:t>
            </a:r>
            <a:r>
              <a:rPr lang="en-ZA" dirty="0"/>
              <a:t> million tickets</a:t>
            </a:r>
          </a:p>
        </p:txBody>
      </p:sp>
      <p:sp>
        <p:nvSpPr>
          <p:cNvPr id="21" name="Content Placeholder 6">
            <a:extLst>
              <a:ext uri="{FF2B5EF4-FFF2-40B4-BE49-F238E27FC236}">
                <a16:creationId xmlns:a16="http://schemas.microsoft.com/office/drawing/2014/main" id="{8CDA9696-B62E-4653-A15C-AF298001E598}"/>
              </a:ext>
            </a:extLst>
          </p:cNvPr>
          <p:cNvSpPr>
            <a:spLocks noGrp="1"/>
          </p:cNvSpPr>
          <p:nvPr>
            <p:ph sz="half" idx="2"/>
          </p:nvPr>
        </p:nvSpPr>
        <p:spPr>
          <a:xfrm>
            <a:off x="1243104" y="3834606"/>
            <a:ext cx="3069014" cy="1997867"/>
          </a:xfrm>
        </p:spPr>
        <p:txBody>
          <a:bodyPr vert="horz" lIns="91440" tIns="45720" rIns="91440" bIns="45720" rtlCol="0" anchor="t">
            <a:normAutofit/>
          </a:bodyPr>
          <a:lstStyle/>
          <a:p>
            <a:r>
              <a:rPr lang="en-US" noProof="1"/>
              <a:t>Sold per year before COVID.</a:t>
            </a:r>
          </a:p>
          <a:p>
            <a:r>
              <a:rPr lang="en-US" noProof="1"/>
              <a:t>This is a </a:t>
            </a:r>
            <a:r>
              <a:rPr lang="en-US" noProof="1">
                <a:solidFill>
                  <a:srgbClr val="FF0000"/>
                </a:solidFill>
              </a:rPr>
              <a:t>relatively small drop </a:t>
            </a:r>
            <a:r>
              <a:rPr lang="en-US" noProof="1"/>
              <a:t>in ticket sales compared to Singapore’s historical high of 22 million in 2011. </a:t>
            </a:r>
          </a:p>
        </p:txBody>
      </p:sp>
    </p:spTree>
    <p:extLst>
      <p:ext uri="{BB962C8B-B14F-4D97-AF65-F5344CB8AC3E}">
        <p14:creationId xmlns:p14="http://schemas.microsoft.com/office/powerpoint/2010/main" val="212117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9606" y="1633536"/>
            <a:ext cx="2141764" cy="514350"/>
          </a:xfrm>
        </p:spPr>
        <p:txBody>
          <a:bodyPr vert="horz" lIns="91440" tIns="45720" rIns="91440" bIns="45720" rtlCol="0" anchor="ctr">
            <a:normAutofit lnSpcReduction="10000"/>
          </a:bodyPr>
          <a:lstStyle/>
          <a:p>
            <a:r>
              <a:rPr lang="en-US" dirty="0"/>
              <a:t>Continued strength</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42741" y="2557718"/>
            <a:ext cx="2933141" cy="666749"/>
          </a:xfrm>
        </p:spPr>
        <p:txBody>
          <a:bodyPr/>
          <a:lstStyle/>
          <a:p>
            <a:r>
              <a:rPr lang="en-US" dirty="0"/>
              <a:t>Weakness: app design and user engagement</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838200" y="3746465"/>
            <a:ext cx="2624364" cy="514350"/>
          </a:xfrm>
        </p:spPr>
        <p:txBody>
          <a:bodyPr/>
          <a:lstStyle/>
          <a:p>
            <a:r>
              <a:rPr lang="en-US" dirty="0"/>
              <a:t>Threat: on demand streaming</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824430"/>
            <a:ext cx="2141764" cy="514350"/>
          </a:xfrm>
        </p:spPr>
        <p:txBody>
          <a:bodyPr/>
          <a:lstStyle/>
          <a:p>
            <a:r>
              <a:rPr lang="en-US" dirty="0"/>
              <a:t>Opportunity</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01541"/>
            <a:ext cx="5539095" cy="1103779"/>
          </a:xfrm>
        </p:spPr>
        <p:txBody>
          <a:bodyPr>
            <a:normAutofit/>
          </a:bodyPr>
          <a:lstStyle/>
          <a:p>
            <a:r>
              <a:rPr lang="en-US" dirty="0"/>
              <a:t>There has been a relatively slight decrease in movie tickets sold over the decade. </a:t>
            </a:r>
            <a:r>
              <a:rPr lang="en-US" noProof="1"/>
              <a:t>There is </a:t>
            </a:r>
            <a:r>
              <a:rPr lang="en-US" noProof="1">
                <a:solidFill>
                  <a:srgbClr val="FF0000"/>
                </a:solidFill>
              </a:rPr>
              <a:t>still great interest in the experience </a:t>
            </a:r>
            <a:r>
              <a:rPr lang="en-US" noProof="1"/>
              <a:t>of going to a movie.</a:t>
            </a:r>
            <a:endParaRPr lang="en-ZA" noProof="1"/>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5014904" y="2569025"/>
            <a:ext cx="5698014" cy="1072830"/>
          </a:xfrm>
        </p:spPr>
        <p:txBody>
          <a:bodyPr>
            <a:normAutofit/>
          </a:bodyPr>
          <a:lstStyle/>
          <a:p>
            <a:r>
              <a:rPr lang="en-US" dirty="0"/>
              <a:t>Interviews have revealed that mobile apps in Singapore for this market are </a:t>
            </a:r>
            <a:r>
              <a:rPr lang="en-US" dirty="0">
                <a:solidFill>
                  <a:srgbClr val="FF0000"/>
                </a:solidFill>
              </a:rPr>
              <a:t>difficult to use</a:t>
            </a:r>
            <a:r>
              <a:rPr lang="en-US" dirty="0"/>
              <a:t>, usually </a:t>
            </a:r>
            <a:r>
              <a:rPr lang="en-US" dirty="0">
                <a:solidFill>
                  <a:srgbClr val="FF0000"/>
                </a:solidFill>
              </a:rPr>
              <a:t>ugly</a:t>
            </a:r>
            <a:r>
              <a:rPr lang="en-US" dirty="0"/>
              <a:t>, and </a:t>
            </a:r>
            <a:r>
              <a:rPr lang="en-US" dirty="0">
                <a:solidFill>
                  <a:srgbClr val="FF0000"/>
                </a:solidFill>
              </a:rPr>
              <a:t>do not have </a:t>
            </a:r>
            <a:r>
              <a:rPr lang="en-US" dirty="0"/>
              <a:t>the </a:t>
            </a:r>
            <a:r>
              <a:rPr lang="en-US" dirty="0">
                <a:solidFill>
                  <a:srgbClr val="FF0000"/>
                </a:solidFill>
              </a:rPr>
              <a:t>content that users want</a:t>
            </a:r>
            <a:r>
              <a:rPr lang="en-US" dirty="0"/>
              <a:t>. They end up turning to YouTube, IMDB, or on the web booking.</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solidFill>
                  <a:srgbClr val="FF0000"/>
                </a:solidFill>
              </a:rPr>
              <a:t>On demand streaming market </a:t>
            </a:r>
            <a:r>
              <a:rPr lang="en-US" dirty="0"/>
              <a:t>has been bolstered and in fact, expedited by the COVID situation. That is seen in forecast numbers and in our interviews.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How do we </a:t>
            </a:r>
            <a:r>
              <a:rPr lang="en-US" dirty="0">
                <a:solidFill>
                  <a:srgbClr val="FF0000"/>
                </a:solidFill>
              </a:rPr>
              <a:t>boost the strength </a:t>
            </a:r>
            <a:r>
              <a:rPr lang="en-US" dirty="0"/>
              <a:t>of a movie theatre experience while potentially </a:t>
            </a:r>
            <a:r>
              <a:rPr lang="en-US" dirty="0">
                <a:solidFill>
                  <a:srgbClr val="FF0000"/>
                </a:solidFill>
              </a:rPr>
              <a:t>capitalizing </a:t>
            </a:r>
            <a:r>
              <a:rPr lang="en-US" dirty="0"/>
              <a:t>on the advent of on demand streaming?</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a:t>2021</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a:t>BOOK-IT</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hlinkClick r:id="rId3"/>
              </a:rPr>
              <a:t>demo</a:t>
            </a:r>
            <a:endParaRPr lang="en-US" dirty="0"/>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Value proposition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pPr algn="l"/>
            <a:r>
              <a:rPr lang="en-US" dirty="0"/>
              <a:t>Our product makes consumer lives easier, by making the movie ticket booking journey </a:t>
            </a:r>
            <a:r>
              <a:rPr lang="en-US" dirty="0">
                <a:solidFill>
                  <a:srgbClr val="FF0000"/>
                </a:solidFill>
              </a:rPr>
              <a:t>seamless</a:t>
            </a:r>
            <a:r>
              <a:rPr lang="en-US" dirty="0"/>
              <a:t> and providing </a:t>
            </a:r>
            <a:r>
              <a:rPr lang="en-US" dirty="0">
                <a:solidFill>
                  <a:srgbClr val="FF0000"/>
                </a:solidFill>
              </a:rPr>
              <a:t>digital tickets </a:t>
            </a:r>
            <a:r>
              <a:rPr lang="en-US" dirty="0"/>
              <a:t>that can be </a:t>
            </a:r>
            <a:r>
              <a:rPr lang="en-US" dirty="0">
                <a:solidFill>
                  <a:srgbClr val="FF0000"/>
                </a:solidFill>
              </a:rPr>
              <a:t>kept and shared </a:t>
            </a:r>
            <a:r>
              <a:rPr lang="en-US" dirty="0"/>
              <a:t>for memories.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a:lstStyle/>
          <a:p>
            <a:pPr algn="l"/>
            <a:r>
              <a:rPr lang="en-US" dirty="0"/>
              <a:t>Our target audience are the </a:t>
            </a:r>
            <a:r>
              <a:rPr lang="en-US" dirty="0">
                <a:solidFill>
                  <a:srgbClr val="FF0000"/>
                </a:solidFill>
              </a:rPr>
              <a:t>Digital Natives </a:t>
            </a:r>
            <a:r>
              <a:rPr lang="en-US" dirty="0"/>
              <a:t>and Residents who thrive on social media and appreciate experiences that can be recorded on their </a:t>
            </a:r>
            <a:r>
              <a:rPr lang="en-US" dirty="0">
                <a:solidFill>
                  <a:srgbClr val="FF0000"/>
                </a:solidFill>
              </a:rPr>
              <a:t>digital </a:t>
            </a:r>
            <a:r>
              <a:rPr lang="en-US" dirty="0">
                <a:solidFill>
                  <a:srgbClr val="FF4040"/>
                </a:solidFill>
              </a:rPr>
              <a:t>footprint</a:t>
            </a:r>
            <a:r>
              <a:rPr lang="en-US" dirty="0"/>
              <a:t>.</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507225"/>
          </a:xfrm>
        </p:spPr>
        <p:txBody>
          <a:bodyPr>
            <a:normAutofit fontScale="85000" lnSpcReduction="20000"/>
          </a:bodyPr>
          <a:lstStyle/>
          <a:p>
            <a:r>
              <a:rPr lang="en-US" dirty="0"/>
              <a:t>CAPITALISE ON INCOMING THREATS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pPr algn="l"/>
            <a:r>
              <a:rPr lang="en-US" dirty="0"/>
              <a:t>Using </a:t>
            </a:r>
            <a:r>
              <a:rPr lang="en-US" dirty="0">
                <a:solidFill>
                  <a:srgbClr val="FF0000"/>
                </a:solidFill>
              </a:rPr>
              <a:t>hyper-personalization</a:t>
            </a:r>
            <a:r>
              <a:rPr lang="en-US" dirty="0"/>
              <a:t> to refer consumers to new movies as well as take a cut when we refer consumers to on-demand streaming services.</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a:lstStyle/>
          <a:p>
            <a:pPr algn="l"/>
            <a:r>
              <a:rPr lang="en-US" dirty="0"/>
              <a:t>Simple design that gives customers the </a:t>
            </a:r>
            <a:r>
              <a:rPr lang="en-US" dirty="0">
                <a:solidFill>
                  <a:srgbClr val="FF0000"/>
                </a:solidFill>
              </a:rPr>
              <a:t>targeted information </a:t>
            </a:r>
            <a:r>
              <a:rPr lang="en-US" dirty="0"/>
              <a:t>they need.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2021</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a:t>BOOK-IT</a:t>
            </a:r>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9392080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Nunito Sans"/>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2884</TotalTime>
  <Words>686</Words>
  <Application>Microsoft Office PowerPoint</Application>
  <PresentationFormat>Widescreen</PresentationFormat>
  <Paragraphs>106</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Barlow</vt:lpstr>
      <vt:lpstr>Arial</vt:lpstr>
      <vt:lpstr>Calibri</vt:lpstr>
      <vt:lpstr>Nunito Sans</vt:lpstr>
      <vt:lpstr>Tenorite</vt:lpstr>
      <vt:lpstr>Wingdings</vt:lpstr>
      <vt:lpstr>Monoline</vt:lpstr>
      <vt:lpstr>Book-it</vt:lpstr>
      <vt:lpstr>Book-it</vt:lpstr>
      <vt:lpstr>Customer journey: before booking</vt:lpstr>
      <vt:lpstr>Customer journey: Booking process</vt:lpstr>
      <vt:lpstr>PowerPoint Presentation</vt:lpstr>
      <vt:lpstr>MARKET OVERVIEW</vt:lpstr>
      <vt:lpstr>PROBLEM</vt:lpstr>
      <vt:lpstr>demo</vt:lpstr>
      <vt:lpstr>Value proposition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Book-it</dc:title>
  <dc:creator>CHUA SHIQI STEPHANIE</dc:creator>
  <cp:lastModifiedBy>CHUA SHIQI STEPHANIE</cp:lastModifiedBy>
  <cp:revision>10</cp:revision>
  <dcterms:created xsi:type="dcterms:W3CDTF">2021-09-01T15:38:55Z</dcterms:created>
  <dcterms:modified xsi:type="dcterms:W3CDTF">2021-09-05T17:14:21Z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